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9869475" cy="67357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122">
          <p15:clr>
            <a:srgbClr val="000000"/>
          </p15:clr>
        </p15:guide>
        <p15:guide id="2" pos="3109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18" roundtripDataSignature="AMtx7mgYxgYI3vHE/8voFMapdp+DYidv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122" orient="horz"/>
        <p:guide pos="3109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645225" y="505175"/>
            <a:ext cx="6579975" cy="252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86925" y="3199475"/>
            <a:ext cx="7895575" cy="3031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986925" y="3199475"/>
            <a:ext cx="7895575" cy="3031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645225" y="505175"/>
            <a:ext cx="6579975" cy="252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986925" y="3199475"/>
            <a:ext cx="7895575" cy="3031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645225" y="505175"/>
            <a:ext cx="6579975" cy="252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986925" y="3199475"/>
            <a:ext cx="7895575" cy="3031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1645225" y="505175"/>
            <a:ext cx="6579975" cy="252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986925" y="3199475"/>
            <a:ext cx="7895575" cy="3031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1645225" y="505175"/>
            <a:ext cx="6579975" cy="252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986925" y="3199475"/>
            <a:ext cx="7895575" cy="3031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645225" y="505175"/>
            <a:ext cx="6579975" cy="252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986925" y="3199475"/>
            <a:ext cx="7895575" cy="3031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645225" y="505175"/>
            <a:ext cx="6579975" cy="252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986925" y="3199475"/>
            <a:ext cx="7895575" cy="3031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645225" y="505175"/>
            <a:ext cx="6579975" cy="252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6e87c8406_0_208:notes"/>
          <p:cNvSpPr/>
          <p:nvPr>
            <p:ph idx="2" type="sldImg"/>
          </p:nvPr>
        </p:nvSpPr>
        <p:spPr>
          <a:xfrm>
            <a:off x="1645225" y="505175"/>
            <a:ext cx="6579900" cy="252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6e87c8406_0_208:notes"/>
          <p:cNvSpPr txBox="1"/>
          <p:nvPr>
            <p:ph idx="1" type="body"/>
          </p:nvPr>
        </p:nvSpPr>
        <p:spPr>
          <a:xfrm>
            <a:off x="986925" y="3199475"/>
            <a:ext cx="7895700" cy="30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6e87c8406_2_2:notes"/>
          <p:cNvSpPr/>
          <p:nvPr>
            <p:ph idx="2" type="sldImg"/>
          </p:nvPr>
        </p:nvSpPr>
        <p:spPr>
          <a:xfrm>
            <a:off x="1645225" y="505175"/>
            <a:ext cx="6579900" cy="252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6e87c8406_2_2:notes"/>
          <p:cNvSpPr txBox="1"/>
          <p:nvPr>
            <p:ph idx="1" type="body"/>
          </p:nvPr>
        </p:nvSpPr>
        <p:spPr>
          <a:xfrm>
            <a:off x="986925" y="3199475"/>
            <a:ext cx="7895700" cy="30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986925" y="3199475"/>
            <a:ext cx="7895575" cy="3031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645225" y="505175"/>
            <a:ext cx="6579975" cy="252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986925" y="3199475"/>
            <a:ext cx="7895575" cy="3031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645225" y="505175"/>
            <a:ext cx="6579975" cy="252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986925" y="3199475"/>
            <a:ext cx="7895575" cy="3031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645225" y="505175"/>
            <a:ext cx="6579975" cy="252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idx="10" type="dt"/>
          </p:nvPr>
        </p:nvSpPr>
        <p:spPr>
          <a:xfrm>
            <a:off x="3048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3048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65532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ctrTitle"/>
          </p:nvPr>
        </p:nvSpPr>
        <p:spPr>
          <a:xfrm>
            <a:off x="685800" y="19812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  <a:defRPr/>
            </a:lvl1pPr>
            <a:lvl2pPr lvl="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3048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5532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301625" y="228600"/>
            <a:ext cx="8510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body"/>
          </p:nvPr>
        </p:nvSpPr>
        <p:spPr>
          <a:xfrm>
            <a:off x="301625" y="1676400"/>
            <a:ext cx="4194300" cy="4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2" type="body"/>
          </p:nvPr>
        </p:nvSpPr>
        <p:spPr>
          <a:xfrm>
            <a:off x="4648200" y="1676400"/>
            <a:ext cx="4194300" cy="4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0" type="dt"/>
          </p:nvPr>
        </p:nvSpPr>
        <p:spPr>
          <a:xfrm>
            <a:off x="3048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2" type="sldNum"/>
          </p:nvPr>
        </p:nvSpPr>
        <p:spPr>
          <a:xfrm>
            <a:off x="65532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type="title"/>
          </p:nvPr>
        </p:nvSpPr>
        <p:spPr>
          <a:xfrm>
            <a:off x="301625" y="228600"/>
            <a:ext cx="8510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" type="body"/>
          </p:nvPr>
        </p:nvSpPr>
        <p:spPr>
          <a:xfrm>
            <a:off x="301625" y="1676400"/>
            <a:ext cx="8540700" cy="4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0" type="dt"/>
          </p:nvPr>
        </p:nvSpPr>
        <p:spPr>
          <a:xfrm>
            <a:off x="3048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65532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type="title"/>
          </p:nvPr>
        </p:nvSpPr>
        <p:spPr>
          <a:xfrm>
            <a:off x="301625" y="228600"/>
            <a:ext cx="8510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3048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65532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 rot="5400000">
            <a:off x="4839475" y="2096400"/>
            <a:ext cx="5870700" cy="21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 rot="5400000">
            <a:off x="492838" y="37350"/>
            <a:ext cx="5870700" cy="6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0" type="dt"/>
          </p:nvPr>
        </p:nvSpPr>
        <p:spPr>
          <a:xfrm>
            <a:off x="3048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2" type="sldNum"/>
          </p:nvPr>
        </p:nvSpPr>
        <p:spPr>
          <a:xfrm>
            <a:off x="65532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/>
          <p:nvPr>
            <p:ph type="title"/>
          </p:nvPr>
        </p:nvSpPr>
        <p:spPr>
          <a:xfrm>
            <a:off x="301625" y="228600"/>
            <a:ext cx="8510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" type="body"/>
          </p:nvPr>
        </p:nvSpPr>
        <p:spPr>
          <a:xfrm rot="5400000">
            <a:off x="2360576" y="-382501"/>
            <a:ext cx="4422900" cy="85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3048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65532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/>
          <p:nvPr>
            <p:ph idx="2" type="pic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5"/>
          <p:cNvSpPr txBox="1"/>
          <p:nvPr>
            <p:ph idx="1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2pPr>
            <a:lvl3pPr indent="-228600" lvl="2" marL="1371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9" name="Google Shape;49;p25"/>
          <p:cNvSpPr txBox="1"/>
          <p:nvPr>
            <p:ph idx="10" type="dt"/>
          </p:nvPr>
        </p:nvSpPr>
        <p:spPr>
          <a:xfrm>
            <a:off x="3048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65532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" type="body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26"/>
          <p:cNvSpPr txBox="1"/>
          <p:nvPr>
            <p:ph idx="2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2pPr>
            <a:lvl3pPr indent="-228600" lvl="2" marL="1371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26"/>
          <p:cNvSpPr txBox="1"/>
          <p:nvPr>
            <p:ph idx="10" type="dt"/>
          </p:nvPr>
        </p:nvSpPr>
        <p:spPr>
          <a:xfrm>
            <a:off x="3048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2" type="sldNum"/>
          </p:nvPr>
        </p:nvSpPr>
        <p:spPr>
          <a:xfrm>
            <a:off x="65532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/>
          <p:nvPr>
            <p:ph type="title"/>
          </p:nvPr>
        </p:nvSpPr>
        <p:spPr>
          <a:xfrm>
            <a:off x="630238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" type="body"/>
          </p:nvPr>
        </p:nvSpPr>
        <p:spPr>
          <a:xfrm>
            <a:off x="630238" y="1681163"/>
            <a:ext cx="38688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27"/>
          <p:cNvSpPr txBox="1"/>
          <p:nvPr>
            <p:ph idx="2" type="body"/>
          </p:nvPr>
        </p:nvSpPr>
        <p:spPr>
          <a:xfrm>
            <a:off x="630238" y="2505075"/>
            <a:ext cx="38688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3" type="body"/>
          </p:nvPr>
        </p:nvSpPr>
        <p:spPr>
          <a:xfrm>
            <a:off x="4629150" y="1681163"/>
            <a:ext cx="3887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27"/>
          <p:cNvSpPr txBox="1"/>
          <p:nvPr>
            <p:ph idx="4" type="body"/>
          </p:nvPr>
        </p:nvSpPr>
        <p:spPr>
          <a:xfrm>
            <a:off x="4629150" y="2505075"/>
            <a:ext cx="38877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3048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65532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01625" y="228600"/>
            <a:ext cx="8510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01625" y="1676400"/>
            <a:ext cx="8540700" cy="4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3048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6553200" y="6245225"/>
            <a:ext cx="2286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4294967295" type="title"/>
          </p:nvPr>
        </p:nvSpPr>
        <p:spPr>
          <a:xfrm>
            <a:off x="915225" y="2296050"/>
            <a:ext cx="7775700" cy="10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3587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Тақырып 11. Нивелирлеу</a:t>
            </a:r>
            <a:endParaRPr sz="51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/>
        </p:nvSpPr>
        <p:spPr>
          <a:xfrm>
            <a:off x="395287" y="1698625"/>
            <a:ext cx="8280400" cy="3749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Жергілікті жердің нүктелерінің биіктігі аэрофототүсірілім кезінде анықталады.</a:t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Радиотолқындардың ұшақтан жер бетіне және керісінше өту уақытын өлшеуге негізделген.</a:t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Ұшу биіктігін радиовысотомердің көмегімен анықтау және ұшақтың статоскоппен өлшенетін бастапқы изобарикалық бетінен асып кетуі арқылы орындалады.</a:t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Нүктелердің биіктігі шартты жүйеде алынады, содан кейін оларды формулалар бойынша анықтайды.</a:t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i="0" lang="en-US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8"/>
          <p:cNvSpPr txBox="1"/>
          <p:nvPr>
            <p:ph type="title"/>
          </p:nvPr>
        </p:nvSpPr>
        <p:spPr>
          <a:xfrm>
            <a:off x="301625" y="228600"/>
            <a:ext cx="8510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Аэрорадионивелирлеу</a:t>
            </a:r>
            <a:endParaRPr sz="5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/>
        </p:nvSpPr>
        <p:spPr>
          <a:xfrm>
            <a:off x="250825" y="1589087"/>
            <a:ext cx="3062287" cy="3662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Әр түрлі құрылымдағы стереофотограмметриялық аспаптарды пайдалана отырып, әр түрлі нүктелерден түсірілген бір жердің фотосуреттерінің жұбы бойынша артуын анықтауға негізделген.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Нивелирлеудің ең перспективалы және кеңінен қолданылатын түрлерінің бірі;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8" name="Google Shape;168;p10"/>
          <p:cNvSpPr txBox="1"/>
          <p:nvPr>
            <p:ph type="title"/>
          </p:nvPr>
        </p:nvSpPr>
        <p:spPr>
          <a:xfrm>
            <a:off x="301625" y="228600"/>
            <a:ext cx="8510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Стерофотограмметриялық нивелирлеу</a:t>
            </a:r>
            <a:endParaRPr sz="51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&amp;Acy;&amp;ecy;&amp;rcy;&amp;ocy;&amp;fcy;&amp;ocy;&amp;tcy;&amp;ocy;&amp;scy;&amp;ncy;&amp;icy;&amp;mcy;&amp;kcy;&amp;icy; &amp;icy; &amp;kcy;&amp;ocy;&amp;scy;&amp;mcy;&amp;icy;&amp;chcy;&amp;iecy;&amp;scy;&amp;kcy;&amp;icy;&amp;iecy; &amp;scy;&amp;ncy;&amp;icy;&amp;mcy;&amp;kcy;&amp;icy; &amp;Ncy;&amp;acy;&amp;ucy;&amp;kcy;&amp;ocy;&amp;lcy;&amp;acy;&amp;ncy;&amp;dcy;&amp;icy;&amp;yacy;" id="169" name="Google Shape;1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3637" y="1484312"/>
            <a:ext cx="5440362" cy="45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/>
        </p:nvSpPr>
        <p:spPr>
          <a:xfrm>
            <a:off x="395275" y="4259823"/>
            <a:ext cx="8424900" cy="20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Спутниктік навигация жүйелері мен құралдарын пайдалануға негізделген ("GPS", "ГЛОНАСС").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Спутниктік навигация құралдары жергілікті жер нүктелерінің координаттарын (оның ішінде биіктікті) дереу анықтауға мүмкіндік береді.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Қазіргі уақытта жер-ғарыштық нивелирлеу ең тиімді болып табылады.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5" name="Google Shape;175;p11"/>
          <p:cNvSpPr txBox="1"/>
          <p:nvPr>
            <p:ph type="title"/>
          </p:nvPr>
        </p:nvSpPr>
        <p:spPr>
          <a:xfrm>
            <a:off x="301625" y="228600"/>
            <a:ext cx="8510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Ғарыштық нивелирлеу</a:t>
            </a:r>
            <a:endParaRPr sz="49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&amp;Ncy;&amp;ocy;&amp;vcy;&amp;ocy;&amp;scy;&amp;tcy;&amp;icy; NEWSru.com :: &amp;Pcy;&amp;rcy;&amp;ocy;&amp;gcy;&amp;rcy;&amp;acy;&amp;mcy;&amp;mcy;&amp;ucy; &amp;Gcy;&amp;Lcy;&amp;Ocy;&amp;Ncy;&amp;Acy;&amp;Scy;&amp;Scy; &amp;zcy;&amp;acy;&amp;pcy;&amp;ucy;&amp;scy;&amp;tcy;&amp;yacy;&amp;tcy; &amp;dcy;&amp;lcy;&amp;yacy; &amp;rcy;&amp;ocy;&amp;scy;&amp;scy;&amp;icy;&amp;jcy;&amp;scy;…" id="176" name="Google Shape;17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8175" y="1268412"/>
            <a:ext cx="5364162" cy="2840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539750" y="228600"/>
            <a:ext cx="8272462" cy="21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Нивелирлеу (тік түсіру) –</a:t>
            </a:r>
            <a:endParaRPr sz="2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қабылданған деңгей бетіне қатысты Жердің физикалық бетінің нүктелері немесе олардың биіктіктері арасындағы биіктік өсімшелерін анықтау үшін орындалатын геодезиялық өлшемдердің жиынтығы.</a:t>
            </a:r>
            <a:endParaRPr sz="2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" name="Google Shape;90;p2"/>
          <p:cNvSpPr txBox="1"/>
          <p:nvPr>
            <p:ph idx="1" type="body"/>
          </p:nvPr>
        </p:nvSpPr>
        <p:spPr>
          <a:xfrm>
            <a:off x="0" y="2565400"/>
            <a:ext cx="3564000" cy="41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Cambria"/>
              <a:buChar char="▪"/>
            </a:pPr>
            <a:r>
              <a:rPr lang="en-US" sz="2100">
                <a:latin typeface="Cambria"/>
                <a:ea typeface="Cambria"/>
                <a:cs typeface="Cambria"/>
                <a:sym typeface="Cambria"/>
              </a:rPr>
              <a:t>Рельефті зерттеу, әртүрлі инженерлік құрылыстарды жобалау, салу және пайдалану кезінде нүктелердің биіктігін анықтау үшін жүргізіледі.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Cambria"/>
              <a:buChar char="▪"/>
            </a:pPr>
            <a:r>
              <a:rPr lang="en-US" sz="2100">
                <a:latin typeface="Cambria"/>
                <a:ea typeface="Cambria"/>
                <a:cs typeface="Cambria"/>
                <a:sym typeface="Cambria"/>
              </a:rPr>
              <a:t>Нивелирлеу нәтижелері Геодезияның өзі үшін де, жер туралы басқа ғылымдар үшін де ғылыми мәселелерді шешуде маңызды</a:t>
            </a:r>
            <a:endParaRPr sz="33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t/>
            </a:r>
            <a:endParaRPr i="0" sz="19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0" sz="19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4648200" y="2565400"/>
            <a:ext cx="3884612" cy="353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&amp;Rcy;&amp;ucy;&amp;scy;&amp;scy;&amp;kcy;&amp;icy;&amp;jcy; &amp;Rcy;&amp;iecy;&amp;fcy;&amp;iecy;&amp;rcy;&amp;acy;&amp;tcy;&amp;ycy;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0300" y="2420937"/>
            <a:ext cx="5473700" cy="36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idx="4294967295" type="title"/>
          </p:nvPr>
        </p:nvSpPr>
        <p:spPr>
          <a:xfrm>
            <a:off x="0" y="22860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br>
              <a:rPr b="0" i="0" lang="en-US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98" name="Google Shape;98;p3"/>
          <p:cNvSpPr txBox="1"/>
          <p:nvPr/>
        </p:nvSpPr>
        <p:spPr>
          <a:xfrm>
            <a:off x="2268537" y="1700212"/>
            <a:ext cx="2232025" cy="93662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Тригонометриялық</a:t>
            </a:r>
            <a:endParaRPr i="0" sz="13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395287" y="5373687"/>
            <a:ext cx="1490662" cy="792162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Аэрорадио-</a:t>
            </a:r>
            <a:endParaRPr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2411412" y="5300662"/>
            <a:ext cx="1800225" cy="86518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Механикалық</a:t>
            </a:r>
            <a:endParaRPr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4716462" y="5300662"/>
            <a:ext cx="1993900" cy="86518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Фотограмметрия</a:t>
            </a:r>
            <a:endParaRPr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7164387" y="5229225"/>
            <a:ext cx="1728787" cy="863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Ғарыштық</a:t>
            </a:r>
            <a:endParaRPr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3348037" y="3284537"/>
            <a:ext cx="2303462" cy="86518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Нивелирлеу түрлері</a:t>
            </a:r>
            <a:endParaRPr i="0" sz="17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107950" y="1700212"/>
            <a:ext cx="1800225" cy="93662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Геометриялық</a:t>
            </a:r>
            <a:endParaRPr i="0" sz="15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4716462" y="1700212"/>
            <a:ext cx="1943100" cy="93662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Барометрлік</a:t>
            </a:r>
            <a:endParaRPr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6875450" y="1700213"/>
            <a:ext cx="2016000" cy="936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Гидростатикалық</a:t>
            </a:r>
            <a:endParaRPr i="0" sz="13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07" name="Google Shape;107;p3"/>
          <p:cNvCxnSpPr/>
          <p:nvPr/>
        </p:nvCxnSpPr>
        <p:spPr>
          <a:xfrm rot="10800000">
            <a:off x="1042987" y="2636837"/>
            <a:ext cx="3457575" cy="647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8" name="Google Shape;108;p3"/>
          <p:cNvCxnSpPr/>
          <p:nvPr/>
        </p:nvCxnSpPr>
        <p:spPr>
          <a:xfrm rot="10800000">
            <a:off x="3708400" y="2636837"/>
            <a:ext cx="719137" cy="647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9" name="Google Shape;109;p3"/>
          <p:cNvCxnSpPr/>
          <p:nvPr/>
        </p:nvCxnSpPr>
        <p:spPr>
          <a:xfrm flipH="1" rot="10800000">
            <a:off x="4427537" y="2636837"/>
            <a:ext cx="865187" cy="647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0" name="Google Shape;110;p3"/>
          <p:cNvCxnSpPr/>
          <p:nvPr/>
        </p:nvCxnSpPr>
        <p:spPr>
          <a:xfrm flipH="1" rot="10800000">
            <a:off x="4427537" y="2658737"/>
            <a:ext cx="2793000" cy="625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1" name="Google Shape;111;p3"/>
          <p:cNvCxnSpPr/>
          <p:nvPr/>
        </p:nvCxnSpPr>
        <p:spPr>
          <a:xfrm flipH="1">
            <a:off x="1403350" y="4149725"/>
            <a:ext cx="2881312" cy="1223962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2" name="Google Shape;112;p3"/>
          <p:cNvCxnSpPr/>
          <p:nvPr/>
        </p:nvCxnSpPr>
        <p:spPr>
          <a:xfrm flipH="1">
            <a:off x="3276600" y="4149725"/>
            <a:ext cx="1008062" cy="1150937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3" name="Google Shape;113;p3"/>
          <p:cNvCxnSpPr/>
          <p:nvPr/>
        </p:nvCxnSpPr>
        <p:spPr>
          <a:xfrm>
            <a:off x="4284662" y="4149725"/>
            <a:ext cx="1008062" cy="1150937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4" name="Google Shape;114;p3"/>
          <p:cNvCxnSpPr/>
          <p:nvPr/>
        </p:nvCxnSpPr>
        <p:spPr>
          <a:xfrm>
            <a:off x="4284662" y="4149725"/>
            <a:ext cx="3455987" cy="1079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301625" y="22860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Геометриялық нивелирлеу</a:t>
            </a:r>
            <a:endParaRPr sz="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193687" y="1341437"/>
            <a:ext cx="3333900" cy="4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200">
                <a:latin typeface="Cambria"/>
                <a:ea typeface="Cambria"/>
                <a:cs typeface="Cambria"/>
                <a:sym typeface="Cambria"/>
              </a:rPr>
              <a:t>Көлденең визуалды сәуле арқылы бір нүктенің екіншісінен асуын анықтау.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200">
                <a:latin typeface="Cambria"/>
                <a:ea typeface="Cambria"/>
                <a:cs typeface="Cambria"/>
                <a:sym typeface="Cambria"/>
              </a:rPr>
              <a:t>Нивелир көмегімен жүзеге асырылады.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 txBox="1"/>
          <p:nvPr>
            <p:ph idx="1" type="body"/>
          </p:nvPr>
        </p:nvSpPr>
        <p:spPr>
          <a:xfrm>
            <a:off x="4648200" y="1676400"/>
            <a:ext cx="4194175" cy="2112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&amp;Zcy;&amp;ncy;&amp;acy;&amp;chcy;&amp;iecy;&amp;ncy;&amp;icy;&amp;iecy; &amp;icy; &amp;tcy;&amp;ocy;&amp;lcy;&amp;kcy;&amp;ocy;&amp;vcy;&amp;acy;&amp;ncy;&amp;icy;&amp;iecy; &amp;scy;&amp;lcy;&amp;ocy;&amp;vcy;&amp;acy; &amp;Gcy;&amp;iecy;&amp;ocy;&amp;mcy;&amp;iecy;&amp;tcy;&amp;rcy;&amp;icy;&amp;chcy;&amp;iecy;&amp;scy;&amp;kcy;&amp;ocy;&amp;iecy; &amp;ncy;&amp;icy;&amp;vcy;&amp;iecy;&amp;lcy;&amp;icy;&amp;rcy;&amp;ocy;&amp;vcy;&amp;acy;&amp;ncy;&amp;icy;&amp;iecy;" id="122" name="Google Shape;1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7425" y="1341437"/>
            <a:ext cx="5616575" cy="299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6e87c8406_0_208"/>
          <p:cNvSpPr txBox="1"/>
          <p:nvPr>
            <p:ph type="title"/>
          </p:nvPr>
        </p:nvSpPr>
        <p:spPr>
          <a:xfrm>
            <a:off x="301625" y="228600"/>
            <a:ext cx="8510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Геометриялық нивелирлеу. Алдыдан нивелирлеу</a:t>
            </a:r>
            <a:endParaRPr sz="3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8" name="Google Shape;128;gf6e87c8406_0_208"/>
          <p:cNvPicPr preferRelativeResize="0"/>
          <p:nvPr/>
        </p:nvPicPr>
        <p:blipFill rotWithShape="1">
          <a:blip r:embed="rId3">
            <a:alphaModFix/>
          </a:blip>
          <a:srcRect b="10281" l="49959" r="0" t="0"/>
          <a:stretch/>
        </p:blipFill>
        <p:spPr>
          <a:xfrm>
            <a:off x="1996325" y="1503363"/>
            <a:ext cx="5334000" cy="385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f6e87c8406_0_208"/>
          <p:cNvSpPr txBox="1"/>
          <p:nvPr/>
        </p:nvSpPr>
        <p:spPr>
          <a:xfrm>
            <a:off x="404075" y="5637475"/>
            <a:ext cx="8305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33375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b="1" i="0" lang="en-US" sz="23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 = i – b</a:t>
            </a:r>
            <a:r>
              <a:rPr i="0" lang="en-US" sz="23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23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яғни биіктік өсімшесі аспап биіктігінен рейка бойынша алынған есепті азайтуға  тең</a:t>
            </a:r>
            <a:endParaRPr sz="13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6e87c8406_2_2"/>
          <p:cNvSpPr txBox="1"/>
          <p:nvPr>
            <p:ph type="title"/>
          </p:nvPr>
        </p:nvSpPr>
        <p:spPr>
          <a:xfrm>
            <a:off x="301625" y="228600"/>
            <a:ext cx="8510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Геометриялық нивелирлеу. Ортадан нивелирлеу</a:t>
            </a:r>
            <a:endParaRPr sz="3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gf6e87c8406_2_2"/>
          <p:cNvSpPr txBox="1"/>
          <p:nvPr/>
        </p:nvSpPr>
        <p:spPr>
          <a:xfrm>
            <a:off x="404075" y="5375400"/>
            <a:ext cx="83058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33375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 = a - b</a:t>
            </a:r>
            <a:endParaRPr sz="1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333375" lvl="0" marL="0" rtl="0" algn="just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Егер А нүктесін артқы, ал В нүктесін алдыңғы деп алсақ , онда биіктік өсімшесі артқы нүкте бойынша алынған есептен алдыңғы нүктедегі рейкадан алынған есепті  азайтуға тең</a:t>
            </a:r>
            <a:endParaRPr sz="1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333375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t/>
            </a:r>
            <a:endParaRPr sz="1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6" name="Google Shape;136;gf6e87c8406_2_2"/>
          <p:cNvPicPr preferRelativeResize="0"/>
          <p:nvPr/>
        </p:nvPicPr>
        <p:blipFill rotWithShape="1">
          <a:blip r:embed="rId3">
            <a:alphaModFix/>
          </a:blip>
          <a:srcRect b="10281" l="0" r="50044" t="0"/>
          <a:stretch/>
        </p:blipFill>
        <p:spPr>
          <a:xfrm>
            <a:off x="2071850" y="1633663"/>
            <a:ext cx="5181600" cy="374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>
            <p:ph type="title"/>
          </p:nvPr>
        </p:nvSpPr>
        <p:spPr>
          <a:xfrm>
            <a:off x="468300" y="115880"/>
            <a:ext cx="82296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Тригонометриялық нивелирлеу</a:t>
            </a:r>
            <a:endParaRPr sz="4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" name="Google Shape;142;p5"/>
          <p:cNvSpPr txBox="1"/>
          <p:nvPr>
            <p:ph idx="1" type="body"/>
          </p:nvPr>
        </p:nvSpPr>
        <p:spPr>
          <a:xfrm>
            <a:off x="0" y="1268412"/>
            <a:ext cx="4402137" cy="467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latin typeface="Cambria"/>
                <a:ea typeface="Cambria"/>
                <a:cs typeface="Cambria"/>
                <a:sym typeface="Cambria"/>
              </a:rPr>
              <a:t>Өлшенген қашықтық пен көлбеу бұрыштың функциясы ретінде көлбеу визуалды сәуленің көмегімен биіктік өсімшесін анықтау. Теодолит, тахеометр, кипрегель қолданылады</a:t>
            </a:r>
            <a:endParaRPr sz="33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0" sz="19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i="1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 = s * tg ν + i – б</a:t>
            </a:r>
            <a:r>
              <a:rPr i="0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endParaRPr sz="33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0" sz="21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100">
                <a:latin typeface="Cambria"/>
                <a:ea typeface="Cambria"/>
                <a:cs typeface="Cambria"/>
                <a:sym typeface="Cambria"/>
              </a:rPr>
              <a:t>немесе</a:t>
            </a:r>
            <a:r>
              <a:rPr i="0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endParaRPr sz="33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0" sz="21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i="1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 = S * sin ν + i – б</a:t>
            </a:r>
            <a:r>
              <a:rPr i="0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endParaRPr sz="33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0" sz="21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i="0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r>
              <a:rPr i="1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ν</a:t>
            </a:r>
            <a:r>
              <a:rPr i="0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 — </a:t>
            </a:r>
            <a:r>
              <a:rPr lang="en-US" sz="2100">
                <a:latin typeface="Cambria"/>
                <a:ea typeface="Cambria"/>
                <a:cs typeface="Cambria"/>
                <a:sym typeface="Cambria"/>
              </a:rPr>
              <a:t>сәуленің көлбеу бұрышы</a:t>
            </a:r>
            <a:r>
              <a:rPr i="0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 </a:t>
            </a:r>
            <a:endParaRPr sz="33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i="1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i="0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 — </a:t>
            </a:r>
            <a:r>
              <a:rPr lang="en-US" sz="2100">
                <a:latin typeface="Cambria"/>
                <a:ea typeface="Cambria"/>
                <a:cs typeface="Cambria"/>
                <a:sym typeface="Cambria"/>
              </a:rPr>
              <a:t>көлденең қашықтық</a:t>
            </a:r>
            <a:r>
              <a:rPr i="0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 </a:t>
            </a:r>
            <a:endParaRPr sz="33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i="1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i="0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 — </a:t>
            </a:r>
            <a:r>
              <a:rPr lang="en-US" sz="2100">
                <a:latin typeface="Cambria"/>
                <a:ea typeface="Cambria"/>
                <a:cs typeface="Cambria"/>
                <a:sym typeface="Cambria"/>
              </a:rPr>
              <a:t>көздеу түзуінің ұзындығы</a:t>
            </a:r>
            <a:r>
              <a:rPr i="0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 </a:t>
            </a:r>
            <a:endParaRPr sz="33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i="1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i="0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 — </a:t>
            </a:r>
            <a:r>
              <a:rPr lang="en-US" sz="2100">
                <a:latin typeface="Cambria"/>
                <a:ea typeface="Cambria"/>
                <a:cs typeface="Cambria"/>
                <a:sym typeface="Cambria"/>
              </a:rPr>
              <a:t>аспап биіктігі</a:t>
            </a:r>
            <a:r>
              <a:rPr i="0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endParaRPr sz="33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i="1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б</a:t>
            </a:r>
            <a:r>
              <a:rPr i="0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 — </a:t>
            </a:r>
            <a:r>
              <a:rPr lang="en-US" sz="2100">
                <a:latin typeface="Cambria"/>
                <a:ea typeface="Cambria"/>
                <a:cs typeface="Cambria"/>
                <a:sym typeface="Cambria"/>
              </a:rPr>
              <a:t>көздеу биіктігі</a:t>
            </a:r>
            <a:r>
              <a:rPr i="0" lang="en-US" sz="21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i="0" sz="19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0" sz="19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&amp;Pcy;&amp;rcy;&amp;icy;&amp;kcy;&amp;lcy;&amp;acy;&amp;dcy;&amp;ncy;&amp;acy;&amp;yacy; &amp;gcy;&amp;iecy;&amp;ocy;&amp;dcy;&amp;iecy;&amp;zcy;&amp;icy;&amp;yacy;. &amp;Ncy;&amp;icy;&amp;vcy;&amp;iecy;&amp;lcy;&amp;icy;&amp;rcy;&amp;ocy;&amp;vcy;&amp;kcy;&amp;acy; — &amp;ocy;&amp;scy;&amp;ncy;&amp;ocy;&amp;vcy;&amp;acy; &amp;scy;&amp;tcy;&amp;rcy;&amp;ocy;&amp;icy;&amp;tcy;&amp;iecy;&amp;lcy;&amp;softcy;&amp;ncy;&amp;ycy;&amp;khcy; &amp;rcy;&amp;acy;&amp;bcy;&amp;ocy;&amp;tcy;" id="143" name="Google Shape;1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437" y="1341437"/>
            <a:ext cx="4286250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>
            <p:ph type="title"/>
          </p:nvPr>
        </p:nvSpPr>
        <p:spPr>
          <a:xfrm>
            <a:off x="468300" y="392752"/>
            <a:ext cx="82296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Барометрлік нивелирлеу</a:t>
            </a:r>
            <a:endParaRPr sz="5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9" name="Google Shape;149;p6"/>
          <p:cNvSpPr txBox="1"/>
          <p:nvPr>
            <p:ph idx="1" type="body"/>
          </p:nvPr>
        </p:nvSpPr>
        <p:spPr>
          <a:xfrm>
            <a:off x="250825" y="1773237"/>
            <a:ext cx="8713787" cy="467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900">
                <a:latin typeface="Cambria"/>
                <a:ea typeface="Cambria"/>
                <a:cs typeface="Cambria"/>
                <a:sym typeface="Cambria"/>
              </a:rPr>
              <a:t>Атмосфералық қысым мен жердегі нүктелердің биіктігі арасындағы байланыс негізінде орындалады.</a:t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mbria"/>
                <a:ea typeface="Cambria"/>
                <a:cs typeface="Cambria"/>
                <a:sym typeface="Cambria"/>
              </a:rPr>
              <a:t>Ол бірдей биіктіктегі нүктелерде ауа қысымы бірдей, яғни изобарикалық беттер деңгейге параллель болады деген болжамға негізделген.</a:t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mbria"/>
                <a:ea typeface="Cambria"/>
                <a:cs typeface="Cambria"/>
                <a:sym typeface="Cambria"/>
              </a:rPr>
              <a:t>                                           ∆h = H0[(p1 — p2)/рср] (1 + αtср),</a:t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mbria"/>
                <a:ea typeface="Cambria"/>
                <a:cs typeface="Cambria"/>
                <a:sym typeface="Cambria"/>
              </a:rPr>
              <a:t>мұндағы ∆h — 1 және 2 екі нүкте биіктіктерінің өсімшесі;</a:t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mbria"/>
                <a:ea typeface="Cambria"/>
                <a:cs typeface="Cambria"/>
                <a:sym typeface="Cambria"/>
              </a:rPr>
              <a:t>р1, р2 - осы нүктелердегі ауа қысымы;</a:t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-5715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mbria"/>
                <a:ea typeface="Cambria"/>
                <a:cs typeface="Cambria"/>
                <a:sym typeface="Cambria"/>
              </a:rPr>
              <a:t>рср = (р1 + р2)/2 және tср = (t1 + t2) / 2-ср. ауа қысымы мен температурасының мәні;</a:t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mbria"/>
                <a:ea typeface="Cambria"/>
                <a:cs typeface="Cambria"/>
                <a:sym typeface="Cambria"/>
              </a:rPr>
              <a:t>α = 1/273 - газ тұрақтысы.</a:t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mbria"/>
                <a:ea typeface="Cambria"/>
                <a:cs typeface="Cambria"/>
                <a:sym typeface="Cambria"/>
              </a:rPr>
              <a:t> (H0 / RSR)(1 + αtcp) = Е барикалық қадам деп аталады және қысым 1 мбар-ға өзгеруі үшін қандай биіктікке көтерілу немесе түсу керектігін көрсетеді.</a:t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mbria"/>
                <a:ea typeface="Cambria"/>
                <a:cs typeface="Cambria"/>
                <a:sym typeface="Cambria"/>
              </a:rPr>
              <a:t>Е шамасы үшін біртекті атмосфера жағдайына арналған кестелер жасалады (ауаның тығыздығы биіктігімен өзгермейтін атмосфера).</a:t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mbria"/>
                <a:ea typeface="Cambria"/>
                <a:cs typeface="Cambria"/>
                <a:sym typeface="Cambria"/>
              </a:rPr>
              <a:t>Барометрлер мен анероидтар қолданылады</a:t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 sz="19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 sz="19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/>
        </p:nvSpPr>
        <p:spPr>
          <a:xfrm>
            <a:off x="468312" y="1966912"/>
            <a:ext cx="5761037" cy="4211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Сұйықтықтардың қасиеттеріне сүйене отырып, ыдыстар орнатылған нүктелердің биіктігіне қарамастан, бір деңгейде байланысатын ыдыстарда болады.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А және В нүктелері арасындағы h ыдыстардың шкаласы бойынша үлгілердің айырмашылығы ретінде алынуы мүмкін. 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Шектеулер-ыдыстар арасындағы жалғағыш шлангінің ұзындығы (1).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Артықшылық-жұмыстың қарапайымдылығы, тығыз жерлерде (бөлмелерде, ғимараттарда, жабдықтар арасында) жұмыс істеу мүмкіндігі, жұмыс жылдамдығы.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Кемшіліктері-төмен дәлдік (±10 мм) және шлангтармен жұмыс істеу қиын.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5" name="Google Shape;155;p7"/>
          <p:cNvSpPr txBox="1"/>
          <p:nvPr>
            <p:ph type="title"/>
          </p:nvPr>
        </p:nvSpPr>
        <p:spPr>
          <a:xfrm>
            <a:off x="301625" y="228600"/>
            <a:ext cx="8510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Гидростатикалық нивелирлеу</a:t>
            </a:r>
            <a:endParaRPr sz="5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&amp;Icy;&amp;ncy;&amp;zhcy;&amp;iecy;&amp;ncy;&amp;iecy;&amp;rcy;&amp;ncy;&amp;acy;&amp;yacy; &amp;gcy;&amp;iecy;&amp;ocy;&amp;dcy;&amp;iecy;&amp;zcy;&amp;icy;&amp;yacy;" id="156" name="Google Shape;1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2487" y="2198912"/>
            <a:ext cx="2952750" cy="22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